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31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7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8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4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4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4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50"/>
  </p:notesMasterIdLst>
  <p:handoutMasterIdLst>
    <p:handoutMasterId r:id="rId51"/>
  </p:handoutMasterIdLst>
  <p:sldIdLst>
    <p:sldId id="3528" r:id="rId2"/>
    <p:sldId id="3550" r:id="rId3"/>
    <p:sldId id="3560" r:id="rId4"/>
    <p:sldId id="3559" r:id="rId5"/>
    <p:sldId id="3561" r:id="rId6"/>
    <p:sldId id="3562" r:id="rId7"/>
    <p:sldId id="3563" r:id="rId8"/>
    <p:sldId id="3564" r:id="rId9"/>
    <p:sldId id="3572" r:id="rId10"/>
    <p:sldId id="3573" r:id="rId11"/>
    <p:sldId id="3574" r:id="rId12"/>
    <p:sldId id="3575" r:id="rId13"/>
    <p:sldId id="3577" r:id="rId14"/>
    <p:sldId id="3576" r:id="rId15"/>
    <p:sldId id="3578" r:id="rId16"/>
    <p:sldId id="3579" r:id="rId17"/>
    <p:sldId id="3580" r:id="rId18"/>
    <p:sldId id="3581" r:id="rId19"/>
    <p:sldId id="3582" r:id="rId20"/>
    <p:sldId id="3583" r:id="rId21"/>
    <p:sldId id="3584" r:id="rId22"/>
    <p:sldId id="3585" r:id="rId23"/>
    <p:sldId id="3586" r:id="rId24"/>
    <p:sldId id="3587" r:id="rId25"/>
    <p:sldId id="3588" r:id="rId26"/>
    <p:sldId id="3589" r:id="rId27"/>
    <p:sldId id="3590" r:id="rId28"/>
    <p:sldId id="3591" r:id="rId29"/>
    <p:sldId id="3592" r:id="rId30"/>
    <p:sldId id="3596" r:id="rId31"/>
    <p:sldId id="3593" r:id="rId32"/>
    <p:sldId id="3597" r:id="rId33"/>
    <p:sldId id="3594" r:id="rId34"/>
    <p:sldId id="3595" r:id="rId35"/>
    <p:sldId id="3598" r:id="rId36"/>
    <p:sldId id="3599" r:id="rId37"/>
    <p:sldId id="3600" r:id="rId38"/>
    <p:sldId id="3601" r:id="rId39"/>
    <p:sldId id="3602" r:id="rId40"/>
    <p:sldId id="3603" r:id="rId41"/>
    <p:sldId id="3604" r:id="rId42"/>
    <p:sldId id="3605" r:id="rId43"/>
    <p:sldId id="3606" r:id="rId44"/>
    <p:sldId id="3607" r:id="rId45"/>
    <p:sldId id="3608" r:id="rId46"/>
    <p:sldId id="3609" r:id="rId47"/>
    <p:sldId id="3610" r:id="rId48"/>
    <p:sldId id="3555" r:id="rId49"/>
  </p:sldIdLst>
  <p:sldSz cx="12858750" cy="7232650"/>
  <p:notesSz cx="6858000" cy="9144000"/>
  <p:custDataLst>
    <p:tags r:id="rId5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1DD"/>
    <a:srgbClr val="0070C0"/>
    <a:srgbClr val="CA8F45"/>
    <a:srgbClr val="C00000"/>
    <a:srgbClr val="0C2744"/>
    <a:srgbClr val="0673AE"/>
    <a:srgbClr val="FE5817"/>
    <a:srgbClr val="5ED1E5"/>
    <a:srgbClr val="FFC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5" autoAdjust="0"/>
    <p:restoredTop sz="74751" autoAdjust="0"/>
  </p:normalViewPr>
  <p:slideViewPr>
    <p:cSldViewPr>
      <p:cViewPr varScale="1">
        <p:scale>
          <a:sx n="72" d="100"/>
          <a:sy n="72" d="100"/>
        </p:scale>
        <p:origin x="652" y="4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6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10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02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681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7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0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520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6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91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定点医院：选择全部、是或否，选择是时该条规则只能在定点医院使用；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救助比例：是救助对象个人自付金额救助的比例（百分比）；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救助起付线：是救助对象消费要剔除的部分；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个人付款限额：是救助对象消费要达到多少才能享受救助；</a:t>
            </a: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救助限额：是民政救助最大的限额；</a:t>
            </a: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分段线：选择分段计算时必须填写金额分段。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855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382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5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390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13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171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46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68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8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95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18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21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305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5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148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848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3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1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70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29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51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42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70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49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375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67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903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09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02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8430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53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398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6499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20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30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64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90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33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244409" y="624038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090790"/>
            <a:ext cx="12858750" cy="2592288"/>
          </a:xfrm>
          <a:prstGeom prst="rect">
            <a:avLst/>
          </a:prstGeom>
          <a:solidFill>
            <a:srgbClr val="4BC1D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348378" y="4751881"/>
            <a:ext cx="616199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智慧医保子系统培训 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590487" y="6017148"/>
            <a:ext cx="5677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汇报人：</a:t>
            </a:r>
          </a:p>
        </p:txBody>
      </p:sp>
    </p:spTree>
    <p:extLst>
      <p:ext uri="{BB962C8B-B14F-4D97-AF65-F5344CB8AC3E}">
        <p14:creationId xmlns:p14="http://schemas.microsoft.com/office/powerpoint/2010/main" val="46782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 animBg="1"/>
          <p:bldP spid="10" grpId="0"/>
          <p:bldP spid="10" grpId="1"/>
          <p:bldP spid="11" grpId="0"/>
          <p:bldP spid="1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 animBg="1"/>
          <p:bldP spid="10" grpId="0"/>
          <p:bldP spid="10" grpId="1"/>
          <p:bldP spid="11" grpId="0"/>
          <p:bldP spid="11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3.2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岗位管理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57B6AC90-C86E-4D1A-A9AD-F67C7F8645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09095" y="848667"/>
            <a:ext cx="7920880" cy="55353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8E61FD-DE67-4FE7-9389-8A3EC8FB9173}"/>
              </a:ext>
            </a:extLst>
          </p:cNvPr>
          <p:cNvSpPr txBox="1"/>
          <p:nvPr/>
        </p:nvSpPr>
        <p:spPr>
          <a:xfrm>
            <a:off x="0" y="1204475"/>
            <a:ext cx="3456384" cy="953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可对不同的岗位进行管理，包含新增、修改、删除、启用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禁用、上移、下移等操作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39649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3.2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岗位管理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78E61FD-DE67-4FE7-9389-8A3EC8FB9173}"/>
              </a:ext>
            </a:extLst>
          </p:cNvPr>
          <p:cNvSpPr txBox="1"/>
          <p:nvPr/>
        </p:nvSpPr>
        <p:spPr>
          <a:xfrm>
            <a:off x="0" y="1204475"/>
            <a:ext cx="3456384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>
              <a:lnSpc>
                <a:spcPct val="105000"/>
              </a:lnSpc>
              <a:spcAft>
                <a:spcPts val="800"/>
              </a:spcAft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新增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输入岗位名称、选择岗位类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型、输入编码，即可完成操作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76DD8-0D5B-43C3-B04B-571EDC05462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49255" y="880022"/>
            <a:ext cx="3596027" cy="20882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6F647C-DCC8-47F6-93CC-46E3059BD2AB}"/>
              </a:ext>
            </a:extLst>
          </p:cNvPr>
          <p:cNvSpPr txBox="1"/>
          <p:nvPr/>
        </p:nvSpPr>
        <p:spPr>
          <a:xfrm>
            <a:off x="-15608" y="3616325"/>
            <a:ext cx="4608512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【编辑】操作</a:t>
            </a:r>
          </a:p>
          <a:p>
            <a:pPr marL="228600" indent="266700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对已经添加的数据进行修改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89A65B-66B9-4DC7-91CF-DA95757F532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353628" y="3400302"/>
            <a:ext cx="3596027" cy="244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848388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3.3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9E70253-DD7E-4F78-92FE-0D1FDC5CE9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735" y="938100"/>
            <a:ext cx="11161240" cy="5702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20903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3.3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010B237-FF29-42FA-8EC2-E68923053FF8}"/>
              </a:ext>
            </a:extLst>
          </p:cNvPr>
          <p:cNvSpPr txBox="1"/>
          <p:nvPr/>
        </p:nvSpPr>
        <p:spPr>
          <a:xfrm>
            <a:off x="0" y="880021"/>
            <a:ext cx="1204599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【新增】操作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点击新增按钮，输入基础信息、登录账号、密码、赋予角色权限，即可完成新增。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DFB1C0-4992-4D7F-B9B8-F6BB08B9333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8689" y="2104157"/>
            <a:ext cx="8921046" cy="432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2830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3.4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角色管理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E768DDA-DAFA-4D43-91BA-6D615C2D5A0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8695" y="808012"/>
            <a:ext cx="11953328" cy="5832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92108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3.4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角色管理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86EE798-5625-4C36-962C-1311E4D4C1AC}"/>
              </a:ext>
            </a:extLst>
          </p:cNvPr>
          <p:cNvSpPr txBox="1"/>
          <p:nvPr/>
        </p:nvSpPr>
        <p:spPr>
          <a:xfrm>
            <a:off x="-2403" y="961321"/>
            <a:ext cx="3888432" cy="1051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【新增】操作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新增一个角色，输入名称、角色代码，即可完成新增，如下图所示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2AD82A-34C7-49E0-A56E-4FEF7B9FAF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20411" y="736005"/>
            <a:ext cx="3888432" cy="20890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81FB7D7-88E9-4A55-94AE-7438934F5FD0}"/>
              </a:ext>
            </a:extLst>
          </p:cNvPr>
          <p:cNvSpPr txBox="1"/>
          <p:nvPr/>
        </p:nvSpPr>
        <p:spPr>
          <a:xfrm>
            <a:off x="0" y="3760341"/>
            <a:ext cx="4629175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【为角色设置权限】操作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点击为角色设置权限按钮，勾选对应的资源，点击保存设置按钮，即可完成设置权限操作。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3E98B0-1AF7-4CFF-A31B-5837844F1CC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520411" y="3495351"/>
            <a:ext cx="5661491" cy="36493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70345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3.5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救助管理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38B573A-4E21-4A72-A7D8-1B5673AED2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2791" y="1024036"/>
            <a:ext cx="10367103" cy="5328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539241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3.5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救助管理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2B30F32-C0C2-425B-A977-AA7417BC8EEB}"/>
              </a:ext>
            </a:extLst>
          </p:cNvPr>
          <p:cNvSpPr txBox="1"/>
          <p:nvPr/>
        </p:nvSpPr>
        <p:spPr>
          <a:xfrm>
            <a:off x="236687" y="1384076"/>
            <a:ext cx="4392488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点击【新增】按钮，即可根据实际的实施细则来设置该区县的医疗救助规则：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FD12E8-321B-437D-972D-A3672131377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41343" y="736005"/>
            <a:ext cx="5274310" cy="3482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5DFA87-902D-4CC6-ABFD-7038AB6C8B13}"/>
              </a:ext>
            </a:extLst>
          </p:cNvPr>
          <p:cNvSpPr txBox="1"/>
          <p:nvPr/>
        </p:nvSpPr>
        <p:spPr>
          <a:xfrm>
            <a:off x="267057" y="2119031"/>
            <a:ext cx="4362118" cy="1347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规则名称：输入救助规则名称如（天心区城市困难对象普通医疗救助规则）；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救助类型：根据救助对象实际情况选择救助类型；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B42CCA-6F38-4AD4-B81F-25E88801264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38715" y="4819155"/>
            <a:ext cx="5274310" cy="13601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BF306D-69F4-4049-B7F6-C8B52C95CBCE}"/>
              </a:ext>
            </a:extLst>
          </p:cNvPr>
          <p:cNvSpPr txBox="1"/>
          <p:nvPr/>
        </p:nvSpPr>
        <p:spPr>
          <a:xfrm>
            <a:off x="138882" y="4120381"/>
            <a:ext cx="6430536" cy="1945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日常门诊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：是三无对象的普通门诊；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大病门诊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：是救助范围内对象得大病的门诊救助类型；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特殊门诊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：是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部门文件中规定的救助门诊救助类型；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医疗救助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：是普通医疗救助和大病医疗救助类型；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单病种包干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：是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部门文件中规定的病症救助。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73216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3.5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救助管理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设置好规则后，点击规则中操作的【人员类型】按钮，如下：选择人员类型移动到已选类型列表，点击【确定】键，添加成功，该条规则只对所选人员类型生效。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CFF99D3-A9BF-4E69-B4D9-2BFC3D0533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7482" y="2176165"/>
            <a:ext cx="5274310" cy="14147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A3656A-3B31-4BC5-9F2D-83B3C8E5DF8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73920" y="1759047"/>
            <a:ext cx="5274310" cy="42983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7970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3.5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救助管理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选中规则，在下面的病种列表点击【新增】按钮，为该条规则添加病种信息（可选的病种信息需要先在大病管理模块添加）。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A3B434-3B4D-4950-A27E-2801BEA0B4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4759" y="1816125"/>
            <a:ext cx="10125989" cy="39604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175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308695" y="87933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1.1 </a:t>
            </a:r>
            <a:r>
              <a:rPr lang="zh-CN" altLang="en-US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系统概况 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1E8ED82-C12A-4D02-B448-1E2525BF758B}"/>
              </a:ext>
            </a:extLst>
          </p:cNvPr>
          <p:cNvSpPr txBox="1"/>
          <p:nvPr/>
        </p:nvSpPr>
        <p:spPr>
          <a:xfrm>
            <a:off x="452711" y="808013"/>
            <a:ext cx="11665296" cy="129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医疗救助子系统为参保人员提供医疗救助中心报销管理功能，用于快速核实参保人员信息并核算出相应的报销额度。同时为医保机构提供了医疗救助拨付管理、医疗救助政策管理，对拨付、病种等进行精细化管理；更为医保机构提供了基于医疗救助信息的医疗救助数据中心，可进行医疗救助统计分析管理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1944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3.6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大病管理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9D947D3D-BBE1-487B-882C-52E1BC59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59" y="903911"/>
            <a:ext cx="7394332" cy="37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81940" algn="just" defTabSz="914400" eaLnBrk="0" latinLnBrk="0" hangingPunct="0">
              <a:lnSpc>
                <a:spcPct val="105000"/>
              </a:lnSpc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点击【系统管理】——【大病管理】，显示本区县的大病信息如下：</a:t>
            </a:r>
          </a:p>
        </p:txBody>
      </p:sp>
      <p:pic>
        <p:nvPicPr>
          <p:cNvPr id="1025" name="图片 25">
            <a:extLst>
              <a:ext uri="{FF2B5EF4-FFF2-40B4-BE49-F238E27FC236}">
                <a16:creationId xmlns:a16="http://schemas.microsoft.com/office/drawing/2014/main" id="{275682DE-D0A7-4D96-B54C-372D5E7C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83" y="1587985"/>
            <a:ext cx="9865096" cy="448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57EAC4D6-8297-486F-905A-E03F3B0E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7500"/>
            <a:ext cx="12858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9787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3.6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大病管理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点击【新增】按钮，添加病种信息，选中病种，点击【确定】键，选择的病种将会添加到本区县的大病管理列表中。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96B380-A34F-4392-B84E-9FDA3B15E7C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00783" y="1888133"/>
            <a:ext cx="10225136" cy="4680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042994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3.7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定点医院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028775" y="808013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点击【定点医院】——【医疗救助定点医院】，在区县列表选中本区县，点击下列表中的【新增】按钮，勾选医院点击【确定】键即成功为本区县添加定点医院。精神病救助定点医院同理。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3C0F42-E441-4D87-B244-5DCC211F413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6727" y="1600101"/>
            <a:ext cx="5760640" cy="5184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E4E0FC-17D7-49C9-AA79-4C5E3A72B9E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077447" y="2032149"/>
            <a:ext cx="5274310" cy="381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3093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4.1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统计报表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精神病救助名单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点击【统计报表】——【精神病救助名单】，查看所有通过审核并结算的精神病救助人员名单，可以选择月份进行查询。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3C959-D72E-471B-A43F-97A03234F01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6767" y="1888133"/>
            <a:ext cx="9505056" cy="4608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3824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4.1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统计报表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精神病救助名单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点击【统计报表】——【医疗救助名单】，查看所有通过审核并结算的医疗救助人员名单，可以选择月份进行查询。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07CFF1-D879-43F5-AE2C-1A4ABFF15B9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00783" y="2032149"/>
            <a:ext cx="9810814" cy="244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63278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4.2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统计报表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医疗救助年报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203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点击【统计报表】——【医疗救助年报】，默认显示当前年份的所有医疗救助数据，可以选择年份进行查看。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同级别的账号看到的年报数据不一样，社区账号只能看到本社区的年报数据，街道账号可以看到本街道下属所有社区的年报数据，区县账号可以看到本区县所有的救助年报数据。月报、最新医疗救助累计模块的查看权限同理。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点击【导出】按钮，可将查询出的年报下载，点击【打印】，可直接打印。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07CFF1-D879-43F5-AE2C-1A4ABFF15B9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55916" y="3238241"/>
            <a:ext cx="9810814" cy="244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08307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4.3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统计报表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医疗救助月报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点击【统计报表】——【医疗救助月报】，默认显示当前月份的所有医疗救助数据，可以选择月份进行查看。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97D09C-146F-4EA7-BAA2-9EFDC79231C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74499" y="1960141"/>
            <a:ext cx="10153128" cy="4248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37882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4.4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统计报表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最新医疗救助累计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点击【统计报表】——【最新医疗救助累计】，默认显示当前月份的所有医疗救助数据，可以选择月份进行查看。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709957-0B8F-4F35-91C6-8997539C69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5409" y="2032149"/>
            <a:ext cx="10274485" cy="4608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61244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5.1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银行数据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医疗救助数据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点击【银行数据】——【医疗救助数据】，默认显示当月的医疗救助数据。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选择月份，点击【导出】键，可将所选月份的救助数据导出到列表，再点击【下载】键可下载到本地。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F8D66A-188A-4D57-891A-C39BFAA349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2751" y="2464197"/>
            <a:ext cx="10729192" cy="3672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279044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5.2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银行数据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精神病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救助数据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812751" y="1096045"/>
            <a:ext cx="10297144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点击【银行数据】——【精神病救助数据】，默认显示当月的精神病救助数据。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选择月份，点击【导出】键，可将所选月份的救助数据导出到列表，再点击【下载】键可下载到本地。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3BC79-F0CF-4B4C-B21E-38E3E7FD72B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2585" y="2248173"/>
            <a:ext cx="10503333" cy="432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76713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2.1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医疗救助申请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2253E4A-8A20-4C98-90F4-01B9D7E71B0D}"/>
              </a:ext>
            </a:extLst>
          </p:cNvPr>
          <p:cNvSpPr txBox="1"/>
          <p:nvPr/>
        </p:nvSpPr>
        <p:spPr>
          <a:xfrm>
            <a:off x="204114" y="880020"/>
            <a:ext cx="34889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救助申请是社区业务人员登记精神病人医疗救助信息、管理精神病人医疗救助信息录入。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例如：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社区业务人员登录自己的账号后，点击【精神病救助】——【精神病医疗救助】，再点击页面【新增】按钮，如图所示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018861-13BC-42B2-BBF9-4FC7EAF2FB1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37087" y="736005"/>
            <a:ext cx="8446760" cy="54726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8CF680-959D-41A8-A3ED-526128F87E54}"/>
              </a:ext>
            </a:extLst>
          </p:cNvPr>
          <p:cNvSpPr txBox="1"/>
          <p:nvPr/>
        </p:nvSpPr>
        <p:spPr>
          <a:xfrm>
            <a:off x="236687" y="3616325"/>
            <a:ext cx="3384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输入申请救助对象的身份证号，点击【获取数据】按钮，即可获取相关信息，其他信息根据真实情况手动输入，点击【保存】按钮，保存后的数据将会在列表显示，并推送到所属街道账号下进行审核。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56872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救助人员查询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380703" y="880021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登录【区县账号】，可以查看本区县下面的各街道救助人员申请的信息，如下图所示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8AC017-6936-4E92-9C50-C0808EE85BD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28775" y="1526549"/>
            <a:ext cx="10009112" cy="4970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774999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救助人员查询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380703" y="880021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登录【街道账号】，可以查看本街道下面的各居委会救助人员申请的信息，如下图所示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3C6258-81CF-425D-B658-CCEF9B474F5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2791" y="1672109"/>
            <a:ext cx="10297143" cy="5040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13062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救助人员查询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380703" y="880021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居委会账号操作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登录【居委会账号】，点击【信息查询】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【救助人员查询】如下图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77880E-AC1D-47C4-9F2E-82B7A23E3F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6767" y="2104157"/>
            <a:ext cx="10729192" cy="49058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214283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救助人员查询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-51612" y="772647"/>
            <a:ext cx="10297144" cy="1945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【查询条件】操作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输入查询条件，可对列表的数据进行模糊、精确搜索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【模糊查询】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60D8F2-9CFA-458F-9658-FC6CC1E0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9" y="1960141"/>
            <a:ext cx="11233248" cy="25857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E7BF4E-4F39-4F34-8833-D16CE2D92D84}"/>
              </a:ext>
            </a:extLst>
          </p:cNvPr>
          <p:cNvSpPr txBox="1"/>
          <p:nvPr/>
        </p:nvSpPr>
        <p:spPr>
          <a:xfrm>
            <a:off x="-84198" y="4545844"/>
            <a:ext cx="6454066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【精确查询】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969B6E-14FE-4D31-821F-C1DAC108DE2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4719" y="5128493"/>
            <a:ext cx="11233248" cy="1512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9269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224799" y="234638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救助人员查询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【导出】操作</a:t>
            </a:r>
          </a:p>
          <a:p>
            <a:pPr marL="4572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输入查询条件，查询出数据，再点击导出；导出的数据为查询条件的数据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792BE3-15DC-4C07-9809-6BECDB4F5D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2751" y="2032149"/>
            <a:ext cx="10945216" cy="1944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E9ED84-D0E9-497F-B798-BC5086826ED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84759" y="3586887"/>
            <a:ext cx="10945216" cy="3269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647654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6.2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精神病人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点击【信息查询】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【精神病人查询】如下图所示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C2F413-4F1B-4694-9CD6-FA7CC0F538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2791" y="1396189"/>
            <a:ext cx="11052203" cy="40923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97E890-5A66-43B2-A5A8-10E24A48B443}"/>
              </a:ext>
            </a:extLst>
          </p:cNvPr>
          <p:cNvSpPr txBox="1"/>
          <p:nvPr/>
        </p:nvSpPr>
        <p:spPr>
          <a:xfrm>
            <a:off x="345722" y="5704557"/>
            <a:ext cx="11449272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此列表查询出来的数据是精神病医后申请救助的数据，当登录区县、街道、居委会不同的账号，数据权限和救助人员的数据权限是一样的。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【查询】【导出】操作和救助人员查询是一样的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565213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6.3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查询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点击【信息查询】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【医疗救助查询】如下图所示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97E890-5A66-43B2-A5A8-10E24A48B443}"/>
              </a:ext>
            </a:extLst>
          </p:cNvPr>
          <p:cNvSpPr txBox="1"/>
          <p:nvPr/>
        </p:nvSpPr>
        <p:spPr>
          <a:xfrm>
            <a:off x="380703" y="5332841"/>
            <a:ext cx="11449272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此列表查询出来的数据是医疗救助医后申请救助的数据，当登录区县、街道、居委会不同的账号，数据权限和救助人员的数据权限是一样的。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【查询】【导出】操作和救助人员查询是一样的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AABB0D-2F89-4EE6-81FF-CB39BDC0285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7013" y="1312069"/>
            <a:ext cx="10638906" cy="3744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25749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6.4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精神病救助金额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点击【信息查询】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【精神病救助金额】如下图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97E890-5A66-43B2-A5A8-10E24A48B443}"/>
              </a:ext>
            </a:extLst>
          </p:cNvPr>
          <p:cNvSpPr txBox="1"/>
          <p:nvPr/>
        </p:nvSpPr>
        <p:spPr>
          <a:xfrm>
            <a:off x="236687" y="5776565"/>
            <a:ext cx="11449272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此列表查询出来的数据是精神病医后申请救助的数据，当登录区县、街道、居委会不同的账号，数据权限和救助人员的数据权限是一样的。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【查询】【导出】操作和救助人员查询是一样的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CA791D-044B-4781-9CAE-606FEBD8602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735" y="1349598"/>
            <a:ext cx="11233248" cy="4066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08345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6.5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信息查询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救助金额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点击【信息查询】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【医疗救助金额】如下图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97E890-5A66-43B2-A5A8-10E24A48B443}"/>
              </a:ext>
            </a:extLst>
          </p:cNvPr>
          <p:cNvSpPr txBox="1"/>
          <p:nvPr/>
        </p:nvSpPr>
        <p:spPr>
          <a:xfrm>
            <a:off x="236687" y="5776565"/>
            <a:ext cx="11449272" cy="1056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此列表查询出来的数据是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医疗救助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医后申请救助的数据，当登录区县、街道、居委会不同的账号，数据权限和救助人员的数据权限是一样的。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【查询】【导出】操作和救助人员查询是一样的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9E2DCB-D17D-48D1-A092-C381924B987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2791" y="1396189"/>
            <a:ext cx="10943167" cy="4380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31419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登录【区县账号】操作</a:t>
            </a:r>
          </a:p>
          <a:p>
            <a:pPr marL="228600" indent="139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点击【费用查询】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【医疗救助结算】如下图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57DAA-09D8-43A6-8641-EDA15A9F31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6727" y="1796687"/>
            <a:ext cx="10873208" cy="4843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80044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2.2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医疗救助审核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2253E4A-8A20-4C98-90F4-01B9D7E71B0D}"/>
              </a:ext>
            </a:extLst>
          </p:cNvPr>
          <p:cNvSpPr txBox="1"/>
          <p:nvPr/>
        </p:nvSpPr>
        <p:spPr>
          <a:xfrm>
            <a:off x="204114" y="880020"/>
            <a:ext cx="3488957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选择审核数据，点击【审核】按钮，进入审核详情页，填写相关审核信息，点击就【确定】按钮即可保存成功，如果是“通过”数据信息被推送到上级“区县”，如果“不通过”信息将退回到“社区”重新编辑。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0AAE64-086F-4CF5-B80C-CF26CC38EA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57167" y="798789"/>
            <a:ext cx="7560840" cy="5193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FAA120-F42E-4150-B7C6-3E68B430AB4D}"/>
              </a:ext>
            </a:extLst>
          </p:cNvPr>
          <p:cNvSpPr txBox="1"/>
          <p:nvPr/>
        </p:nvSpPr>
        <p:spPr>
          <a:xfrm>
            <a:off x="92671" y="3472308"/>
            <a:ext cx="3888432" cy="2613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区县审核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业务员登录区县账号，点击【精神病救助】——【精神病救助审核】，选择审核数据点击【审核】按钮，进入到审核详情页，填写审核信息，点击【确定】按钮即可保存成功。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医前救助申请还需要填写救助定点医院</a:t>
            </a: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46424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【汇总】操作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输入开始日期、结束日期根据医院结算日期或者出院日期进行数据汇总，如下图所示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F1C427-28F0-485F-9426-D0C40DF7766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735" y="1789629"/>
            <a:ext cx="10657184" cy="4707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5855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【导出】操作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查询结果后可对数据进行导出，如下图所示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779162-A2A7-481F-81D1-DBE24E45BE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6727" y="1819375"/>
            <a:ext cx="11233248" cy="4821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65935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【结算】操作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点击【结算】按钮，打开结算对话框，确认数据无误后，点击结算，即可完成操作，如下图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96F36D-A728-456F-890C-6C6EA549D6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735" y="1672109"/>
            <a:ext cx="10657184" cy="2088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A8A5D9-F1D0-40EE-88D6-B86A9460CD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3204" y="3855058"/>
            <a:ext cx="10441160" cy="2781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70891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64679" y="808013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操作栏【导出】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在没有结算之前，可将结算列表里面的人员明细导出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9E5946-4ADD-487B-A732-BC8F10E005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2791" y="1573607"/>
            <a:ext cx="10530893" cy="18632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0EF47F-6BE9-42CE-9FA3-16C89B26470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55065" y="3040261"/>
            <a:ext cx="10530894" cy="3672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74428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668735" y="749251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【汇总表】操作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输入开始日期、结束日期根据医院结算日期或者出院日期进行数据汇总表，如下图所示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EB4EDE-58CA-48CA-B560-4F945587631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735" y="1543607"/>
            <a:ext cx="10801200" cy="5097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0582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7.1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医疗救助结算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56757" y="685000"/>
            <a:ext cx="10297144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【打印】操作</a:t>
            </a:r>
          </a:p>
          <a:p>
            <a:pPr marL="228600" indent="266700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汇总表可进行打印，如下图所示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993A42-290B-44E4-88A1-7B2FA98021A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2751" y="1555597"/>
            <a:ext cx="8856984" cy="37169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87087F-D544-418B-9D37-5D6E1C9997A9}"/>
              </a:ext>
            </a:extLst>
          </p:cNvPr>
          <p:cNvSpPr txBox="1"/>
          <p:nvPr/>
        </p:nvSpPr>
        <p:spPr>
          <a:xfrm>
            <a:off x="380703" y="5848573"/>
            <a:ext cx="6427432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点击【导出】按钮，可将汇总表导出。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7871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7.2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精神病医疗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结算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56757" y="685000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点击【费用结算】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【精神病医疗结算】，如下图所示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175973-5A14-4702-AFCC-3636E94819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0743" y="1367519"/>
            <a:ext cx="10513168" cy="42319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DEF01D-EC3C-4FC0-A050-ACE0D4474BA8}"/>
              </a:ext>
            </a:extLst>
          </p:cNvPr>
          <p:cNvSpPr txBox="1"/>
          <p:nvPr/>
        </p:nvSpPr>
        <p:spPr>
          <a:xfrm>
            <a:off x="-6936" y="6064597"/>
            <a:ext cx="11089232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【汇总】【汇总表】【导出】【结算】【打印】等功能和医疗救助结算操作是一样的。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47065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7.3 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费用结算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医院</a:t>
            </a:r>
            <a:r>
              <a:rPr lang="zh-CN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结算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单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DF85-C100-4AB3-B8CF-845AECC12AB1}"/>
              </a:ext>
            </a:extLst>
          </p:cNvPr>
          <p:cNvSpPr txBox="1"/>
          <p:nvPr/>
        </p:nvSpPr>
        <p:spPr>
          <a:xfrm>
            <a:off x="156757" y="685000"/>
            <a:ext cx="1029714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点击【费用结算】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【医院结算单】如下图所示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D9A4E3-25A5-4CD9-B729-31625B9F53C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9454" y="1312069"/>
            <a:ext cx="6820041" cy="34563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918866-4AE7-433F-B364-CA255EE69BC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73735" y="2892701"/>
            <a:ext cx="6556239" cy="3747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6771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4090790"/>
            <a:ext cx="12858750" cy="2592288"/>
          </a:xfrm>
          <a:prstGeom prst="rect">
            <a:avLst/>
          </a:prstGeom>
          <a:solidFill>
            <a:srgbClr val="4BC1D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124202" y="4463419"/>
            <a:ext cx="661034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THANK YOU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3383927" y="5731398"/>
            <a:ext cx="60908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556812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 animBg="1"/>
          <p:bldP spid="10" grpId="0"/>
          <p:bldP spid="10" grpId="1"/>
          <p:bldP spid="11" grpId="0"/>
          <p:bldP spid="1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24" dur="500" tmFilter="0, 0; .2, .5; .8, .5; 1, 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250" autoRev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7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5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3" grpId="0" animBg="1"/>
          <p:bldP spid="10" grpId="0"/>
          <p:bldP spid="10" grpId="1"/>
          <p:bldP spid="11" grpId="0"/>
          <p:bldP spid="11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2.3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救助通知单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2253E4A-8A20-4C98-90F4-01B9D7E71B0D}"/>
              </a:ext>
            </a:extLst>
          </p:cNvPr>
          <p:cNvSpPr txBox="1"/>
          <p:nvPr/>
        </p:nvSpPr>
        <p:spPr>
          <a:xfrm>
            <a:off x="596727" y="880021"/>
            <a:ext cx="11377263" cy="663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点击【精神病救助】——【精神病救助通知单】，可以查看通过街道和区县审核的精神病医前救助申请，点击【打印】按钮可以打印通知单。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BD460E-2C46-402D-9007-7F3AA06D060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8735" y="1700648"/>
            <a:ext cx="11521280" cy="16412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2E73A-934E-41DB-BF7F-D8B0842E6FD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2711" y="3472309"/>
            <a:ext cx="5274310" cy="4146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990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2.4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审批查询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2253E4A-8A20-4C98-90F4-01B9D7E71B0D}"/>
              </a:ext>
            </a:extLst>
          </p:cNvPr>
          <p:cNvSpPr txBox="1"/>
          <p:nvPr/>
        </p:nvSpPr>
        <p:spPr>
          <a:xfrm>
            <a:off x="596727" y="880021"/>
            <a:ext cx="11377263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点击【精神病救助】——【精神病审批查询】，列表显示全部的申请信息，可以通过条件限制进行查询。</a:t>
            </a:r>
          </a:p>
          <a:p>
            <a:pPr indent="28194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点击其中一条申请信息，可以在审核记录列表中看到审核记录。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8C0D7F-5946-4EA9-ABB1-825ACECF4A3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2791" y="1933646"/>
            <a:ext cx="10799151" cy="4202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748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3.1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机构管理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2253E4A-8A20-4C98-90F4-01B9D7E71B0D}"/>
              </a:ext>
            </a:extLst>
          </p:cNvPr>
          <p:cNvSpPr txBox="1"/>
          <p:nvPr/>
        </p:nvSpPr>
        <p:spPr>
          <a:xfrm>
            <a:off x="596727" y="880021"/>
            <a:ext cx="3168351" cy="2742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机构管理设置下级机构部门，可对街道、居委会和医院进行设置。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街道设置由“区县业务人员”设置 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居委会设置由“街道业务人员”设置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定点医院设置由“区县业务人员”设置</a:t>
            </a: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点击【系统管理】</a:t>
            </a:r>
            <a:r>
              <a:rPr lang="en-US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【机构管理】如图</a:t>
            </a:r>
            <a:endParaRPr lang="en-US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en-US" sz="12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可进行操作 新增、修改、删除</a:t>
            </a:r>
            <a:endParaRPr lang="en-US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endParaRPr lang="zh-CN" altLang="zh-CN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87DF0F-58C0-49D2-AC9B-5A3617F51D0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17207" y="875483"/>
            <a:ext cx="7560840" cy="5045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28433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3.1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机构管理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5ECF68-367D-46CF-822D-0F76EE35AF6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0551" y="1816125"/>
            <a:ext cx="10133320" cy="43204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31E885-C0ED-48F4-9DCA-666212E34937}"/>
              </a:ext>
            </a:extLst>
          </p:cNvPr>
          <p:cNvSpPr txBox="1"/>
          <p:nvPr/>
        </p:nvSpPr>
        <p:spPr>
          <a:xfrm>
            <a:off x="380703" y="736005"/>
            <a:ext cx="11308317" cy="6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在【机构编码】中输入“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位”的机构编码，【机构类型】如果民政单位选择“民政单位”，如果是定点医院选择“医院”信息输入完成点击【保存】按钮，即可完成新增。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743968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BE360E2-A4B2-4966-959A-9B39688A830F}"/>
              </a:ext>
            </a:extLst>
          </p:cNvPr>
          <p:cNvSpPr txBox="1"/>
          <p:nvPr/>
        </p:nvSpPr>
        <p:spPr>
          <a:xfrm>
            <a:off x="164679" y="222657"/>
            <a:ext cx="643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3.1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系统管理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机构管理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52D36DD-CFE3-494E-8D72-50F72C41EF6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36687" y="591989"/>
            <a:ext cx="4860273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431E885-C0ED-48F4-9DCA-666212E34937}"/>
              </a:ext>
            </a:extLst>
          </p:cNvPr>
          <p:cNvSpPr txBox="1"/>
          <p:nvPr/>
        </p:nvSpPr>
        <p:spPr>
          <a:xfrm>
            <a:off x="380703" y="736005"/>
            <a:ext cx="11308317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266700" algn="just">
              <a:lnSpc>
                <a:spcPct val="10500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点击编辑按钮，弹出编辑对话框，可对数据进行修改，如下图所示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90AEE0-096D-4546-AD0C-30E048D92A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00783" y="1312069"/>
            <a:ext cx="8424936" cy="3816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17366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0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BingLLB#"/>
  <p:tag name="MH_LAYOUT" val="SubTitle"/>
  <p:tag name="MH" val="20161022203851"/>
  <p:tag name="MH_LIBRARY" val="GRAPHIC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heme/theme1.xml><?xml version="1.0" encoding="utf-8"?>
<a:theme xmlns:a="http://schemas.openxmlformats.org/drawingml/2006/main" name="第一PPT，www.1ppt.com">
  <a:themeElements>
    <a:clrScheme name="自定义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BFBFBF"/>
      </a:accent2>
      <a:accent3>
        <a:srgbClr val="4BC1DD"/>
      </a:accent3>
      <a:accent4>
        <a:srgbClr val="BFBFBF"/>
      </a:accent4>
      <a:accent5>
        <a:srgbClr val="4BC1DD"/>
      </a:accent5>
      <a:accent6>
        <a:srgbClr val="BFBFBF"/>
      </a:accent6>
      <a:hlink>
        <a:srgbClr val="4BC1DD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2066</Words>
  <Application>Microsoft Office PowerPoint</Application>
  <PresentationFormat>自定义</PresentationFormat>
  <Paragraphs>201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等线</vt:lpstr>
      <vt:lpstr>宋体</vt:lpstr>
      <vt:lpstr>微软雅黑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医学报告</dc:title>
  <dc:creator/>
  <cp:keywords>第一PPT模板网-WWW.1PPT.COM</cp:keywords>
  <cp:lastModifiedBy/>
  <cp:revision>1</cp:revision>
  <dcterms:created xsi:type="dcterms:W3CDTF">2016-11-11T14:31:12Z</dcterms:created>
  <dcterms:modified xsi:type="dcterms:W3CDTF">2021-06-25T02:24:23Z</dcterms:modified>
</cp:coreProperties>
</file>